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8" r:id="rId3"/>
    <p:sldId id="270" r:id="rId4"/>
    <p:sldId id="262" r:id="rId5"/>
    <p:sldId id="261" r:id="rId6"/>
    <p:sldId id="257" r:id="rId7"/>
    <p:sldId id="263" r:id="rId8"/>
    <p:sldId id="264" r:id="rId9"/>
    <p:sldId id="265" r:id="rId10"/>
    <p:sldId id="259" r:id="rId11"/>
    <p:sldId id="266" r:id="rId12"/>
    <p:sldId id="260" r:id="rId13"/>
    <p:sldId id="267" r:id="rId14"/>
    <p:sldId id="268"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75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5105BB-C5D2-4EDF-9BDE-6C75F7949ABB}" type="datetimeFigureOut">
              <a:rPr lang="en-US" smtClean="0"/>
              <a:t>4/10/2019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9D6F65-F52C-4D46-9852-A4DC86DD7134}" type="slidenum">
              <a:rPr lang="en-US" smtClean="0"/>
              <a:t>‹#›</a:t>
            </a:fld>
            <a:endParaRPr lang="en-US"/>
          </a:p>
        </p:txBody>
      </p:sp>
    </p:spTree>
    <p:extLst>
      <p:ext uri="{BB962C8B-B14F-4D97-AF65-F5344CB8AC3E}">
        <p14:creationId xmlns:p14="http://schemas.microsoft.com/office/powerpoint/2010/main" val="1761844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Given that human trafficking is a world wide issue, we can take a birds eye view of process and investigate who are the consumers and who are the producers of human trafficking victims, and who are keeping their full operation in house. </a:t>
            </a:r>
          </a:p>
          <a:p>
            <a:endParaRPr lang="en-US" dirty="0"/>
          </a:p>
          <a:p>
            <a:endParaRPr lang="en-US" dirty="0"/>
          </a:p>
          <a:p>
            <a:r>
              <a:rPr lang="en-US" dirty="0"/>
              <a:t>The Hack-a-thon dataset contains a wealth of information about citizenship, country of exploitation, and the type of exploitation reported. As not all countries reported every year of the dataset we restricted this analysis to 2015 and above. We also made the assumption that for countries were citizenship was listed but country of exploitation was not, the were the same. This assumption mainly affected the reported cases of the Philippines. </a:t>
            </a:r>
          </a:p>
          <a:p>
            <a:endParaRPr lang="en-US" dirty="0"/>
          </a:p>
          <a:p>
            <a:r>
              <a:rPr lang="en-US" dirty="0"/>
              <a:t>In-order understand the movements of human trafficking victims we were able to split the countries into movement groups. </a:t>
            </a:r>
          </a:p>
          <a:p>
            <a:endParaRPr lang="en-US" dirty="0"/>
          </a:p>
          <a:p>
            <a:r>
              <a:rPr lang="en-US" dirty="0"/>
              <a:t>1. Exploitation countries where over half the victims claimed citizenship of the exploitation country</a:t>
            </a:r>
          </a:p>
          <a:p>
            <a:r>
              <a:rPr lang="en-US" dirty="0"/>
              <a:t>2. Exploitation counties where over half the victims did not claim citizenship from the exploited countries</a:t>
            </a:r>
          </a:p>
          <a:p>
            <a:endParaRPr lang="en-US" dirty="0"/>
          </a:p>
          <a:p>
            <a:r>
              <a:rPr lang="en-US" dirty="0"/>
              <a:t>3. Citizenship countries where over half the victims were found in other countries</a:t>
            </a:r>
          </a:p>
          <a:p>
            <a:endParaRPr lang="en-US" dirty="0"/>
          </a:p>
          <a:p>
            <a:r>
              <a:rPr lang="en-US" dirty="0"/>
              <a:t>In the following 3 geographic maps, the size of the country marker reflects the total number of remained, imported, or exported</a:t>
            </a:r>
          </a:p>
        </p:txBody>
      </p:sp>
      <p:sp>
        <p:nvSpPr>
          <p:cNvPr id="4" name="Slide Number Placeholder 3"/>
          <p:cNvSpPr>
            <a:spLocks noGrp="1"/>
          </p:cNvSpPr>
          <p:nvPr>
            <p:ph type="sldNum" sz="quarter" idx="5"/>
          </p:nvPr>
        </p:nvSpPr>
        <p:spPr/>
        <p:txBody>
          <a:bodyPr/>
          <a:lstStyle/>
          <a:p>
            <a:fld id="{A4BEE6D7-1CB7-4EEE-8D46-68EBD2D905A5}" type="slidenum">
              <a:rPr lang="en-US" smtClean="0"/>
              <a:t>4</a:t>
            </a:fld>
            <a:endParaRPr lang="en-US"/>
          </a:p>
        </p:txBody>
      </p:sp>
    </p:spTree>
    <p:extLst>
      <p:ext uri="{BB962C8B-B14F-4D97-AF65-F5344CB8AC3E}">
        <p14:creationId xmlns:p14="http://schemas.microsoft.com/office/powerpoint/2010/main" val="3726248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Chinese immigrants were likely to report debt bondage as means of control used by their traffickers,</a:t>
            </a:r>
          </a:p>
          <a:p>
            <a:r>
              <a:rPr lang="en-US" dirty="0"/>
              <a:t>while this was less frequent amongst American citizens.</a:t>
            </a:r>
          </a:p>
          <a:p>
            <a:endParaRPr lang="en-US" dirty="0"/>
          </a:p>
          <a:p>
            <a:r>
              <a:rPr lang="en-US" dirty="0"/>
              <a:t>We believe that this distinction in the means of control used may be important to understand in order to create targeted campaigns.</a:t>
            </a:r>
          </a:p>
          <a:p>
            <a:r>
              <a:rPr lang="en-US" dirty="0"/>
              <a:t>That is,</a:t>
            </a:r>
          </a:p>
          <a:p>
            <a:r>
              <a:rPr lang="en-US" dirty="0"/>
              <a:t>while educating individuals about appropriate wages and work compensation may be beneficial for </a:t>
            </a:r>
            <a:r>
              <a:rPr lang="en-US" dirty="0" err="1"/>
              <a:t>Fillipino</a:t>
            </a:r>
            <a:r>
              <a:rPr lang="en-US" dirty="0"/>
              <a:t> immigrants who are often controlled through false promises,</a:t>
            </a:r>
          </a:p>
          <a:p>
            <a:r>
              <a:rPr lang="en-US" dirty="0"/>
              <a:t>this information is less likely to benefit Mexican immigrants who are predominantly controlled by threats of law enforcement,</a:t>
            </a:r>
          </a:p>
          <a:p>
            <a:r>
              <a:rPr lang="en-US" dirty="0"/>
              <a:t>despite both groups representing labor exploits.</a:t>
            </a:r>
          </a:p>
          <a:p>
            <a:r>
              <a:rPr lang="en-US" dirty="0"/>
              <a:t>Similarly, it may be most effective to publish materials concerning the illegal practice of debt bondage in Chinese than in English,</a:t>
            </a:r>
          </a:p>
          <a:p>
            <a:r>
              <a:rPr lang="en-US" dirty="0"/>
              <a:t>given that the practice is rarely used when American citizens are exploited.</a:t>
            </a:r>
          </a:p>
        </p:txBody>
      </p:sp>
      <p:sp>
        <p:nvSpPr>
          <p:cNvPr id="4" name="Slide Number Placeholder 3"/>
          <p:cNvSpPr>
            <a:spLocks noGrp="1"/>
          </p:cNvSpPr>
          <p:nvPr>
            <p:ph type="sldNum" sz="quarter" idx="5"/>
          </p:nvPr>
        </p:nvSpPr>
        <p:spPr/>
        <p:txBody>
          <a:bodyPr/>
          <a:lstStyle/>
          <a:p>
            <a:fld id="{31E85E1F-F0B5-4360-AE15-89BA7677B4B4}" type="slidenum">
              <a:rPr lang="en-US" smtClean="0"/>
              <a:t>13</a:t>
            </a:fld>
            <a:endParaRPr lang="en-US"/>
          </a:p>
        </p:txBody>
      </p:sp>
    </p:spTree>
    <p:extLst>
      <p:ext uri="{BB962C8B-B14F-4D97-AF65-F5344CB8AC3E}">
        <p14:creationId xmlns:p14="http://schemas.microsoft.com/office/powerpoint/2010/main" val="7757164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need for targeted materials reaching the victims of trafficking is illustrated by statistics published on the Polaris website.</a:t>
            </a:r>
          </a:p>
          <a:p>
            <a:r>
              <a:rPr lang="en-US" dirty="0"/>
              <a:t>In 2017, over 8,000 calls to the hotline were made by community members,</a:t>
            </a:r>
          </a:p>
          <a:p>
            <a:r>
              <a:rPr lang="en-US" dirty="0"/>
              <a:t>while 4,600 calls were made by victims of trafficking, this suggests that many victims of trafficking are not aware of the hotline.</a:t>
            </a:r>
          </a:p>
          <a:p>
            <a:endParaRPr lang="en-US" dirty="0"/>
          </a:p>
          <a:p>
            <a:r>
              <a:rPr lang="en-US" dirty="0"/>
              <a:t>This lack of awareness is further evidenced by the high rate of 'referral' [from another organization] as the reported way the caller discovered the hotline.</a:t>
            </a:r>
          </a:p>
          <a:p>
            <a:r>
              <a:rPr lang="en-US" dirty="0"/>
              <a:t>This suggests that concerned community members and victims of trafficking alike may not be aware of potential resources.</a:t>
            </a:r>
          </a:p>
          <a:p>
            <a:endParaRPr lang="en-US" dirty="0"/>
          </a:p>
        </p:txBody>
      </p:sp>
      <p:sp>
        <p:nvSpPr>
          <p:cNvPr id="4" name="Slide Number Placeholder 3"/>
          <p:cNvSpPr>
            <a:spLocks noGrp="1"/>
          </p:cNvSpPr>
          <p:nvPr>
            <p:ph type="sldNum" sz="quarter" idx="5"/>
          </p:nvPr>
        </p:nvSpPr>
        <p:spPr/>
        <p:txBody>
          <a:bodyPr/>
          <a:lstStyle/>
          <a:p>
            <a:fld id="{31E85E1F-F0B5-4360-AE15-89BA7677B4B4}" type="slidenum">
              <a:rPr lang="en-US" smtClean="0"/>
              <a:t>14</a:t>
            </a:fld>
            <a:endParaRPr lang="en-US"/>
          </a:p>
        </p:txBody>
      </p:sp>
    </p:spTree>
    <p:extLst>
      <p:ext uri="{BB962C8B-B14F-4D97-AF65-F5344CB8AC3E}">
        <p14:creationId xmlns:p14="http://schemas.microsoft.com/office/powerpoint/2010/main" val="36369458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exploration of the hackathon data,</a:t>
            </a:r>
          </a:p>
          <a:p>
            <a:r>
              <a:rPr lang="en-US" dirty="0"/>
              <a:t>as well as other published materials on the topic suggest that human trafficking patterns are heavily impacted by migration patterns.</a:t>
            </a:r>
          </a:p>
          <a:p>
            <a:r>
              <a:rPr lang="en-US" dirty="0"/>
              <a:t>Therefore, migration patterns can be used to help predict human trafficking patterns,</a:t>
            </a:r>
          </a:p>
          <a:p>
            <a:r>
              <a:rPr lang="en-US" dirty="0"/>
              <a:t>as well as to inform organizations on how to prepare effective anti-trafficking campaigns by appropriately targeting </a:t>
            </a:r>
          </a:p>
          <a:p>
            <a:r>
              <a:rPr lang="en-US" dirty="0"/>
              <a:t>those groups accounting for a large proportion of immigration.</a:t>
            </a:r>
          </a:p>
          <a:p>
            <a:endParaRPr lang="en-US" dirty="0"/>
          </a:p>
          <a:p>
            <a:r>
              <a:rPr lang="en-US" dirty="0"/>
              <a:t>Further, an awareness of the source of human trafficking victims in a country,</a:t>
            </a:r>
          </a:p>
          <a:p>
            <a:r>
              <a:rPr lang="en-US" dirty="0"/>
              <a:t>whether they are largely imported, exported or from within the country,</a:t>
            </a:r>
          </a:p>
          <a:p>
            <a:r>
              <a:rPr lang="en-US" dirty="0"/>
              <a:t>can help inform the best campaign approaches.</a:t>
            </a:r>
          </a:p>
          <a:p>
            <a:r>
              <a:rPr lang="en-US" dirty="0"/>
              <a:t>For example, educating incoming immigrants on legal wages and working hours may be beneficial in a country where import rates are high such as the United States,</a:t>
            </a:r>
          </a:p>
          <a:p>
            <a:r>
              <a:rPr lang="en-US" dirty="0"/>
              <a:t>while campaigns targeting the prevention of recruitment may be more effective in countries with high export rates, such as </a:t>
            </a:r>
            <a:r>
              <a:rPr lang="en-US" dirty="0" err="1"/>
              <a:t>Myanmarr</a:t>
            </a:r>
            <a:r>
              <a:rPr lang="en-US" dirty="0"/>
              <a:t>.</a:t>
            </a:r>
          </a:p>
          <a:p>
            <a:endParaRPr lang="en-US" dirty="0"/>
          </a:p>
          <a:p>
            <a:r>
              <a:rPr lang="en-US" dirty="0"/>
              <a:t>Finally, an understanding of the methods used to control victims once they are in a country may be beneficial for creating targeted educational campaigns</a:t>
            </a:r>
          </a:p>
          <a:p>
            <a:r>
              <a:rPr lang="en-US" dirty="0"/>
              <a:t>and promote legal policies to encourage human trafficking victims to come forward.</a:t>
            </a:r>
          </a:p>
          <a:p>
            <a:endParaRPr lang="en-US" dirty="0"/>
          </a:p>
          <a:p>
            <a:r>
              <a:rPr lang="en-US" dirty="0"/>
              <a:t>Thank you for your attention and we hope that you have enjoyed our presentation Human Trafficking: Country Matters.</a:t>
            </a:r>
          </a:p>
        </p:txBody>
      </p:sp>
      <p:sp>
        <p:nvSpPr>
          <p:cNvPr id="4" name="Slide Number Placeholder 3"/>
          <p:cNvSpPr>
            <a:spLocks noGrp="1"/>
          </p:cNvSpPr>
          <p:nvPr>
            <p:ph type="sldNum" sz="quarter" idx="5"/>
          </p:nvPr>
        </p:nvSpPr>
        <p:spPr/>
        <p:txBody>
          <a:bodyPr/>
          <a:lstStyle/>
          <a:p>
            <a:fld id="{31E85E1F-F0B5-4360-AE15-89BA7677B4B4}" type="slidenum">
              <a:rPr lang="en-US" smtClean="0"/>
              <a:t>15</a:t>
            </a:fld>
            <a:endParaRPr lang="en-US"/>
          </a:p>
        </p:txBody>
      </p:sp>
    </p:spTree>
    <p:extLst>
      <p:ext uri="{BB962C8B-B14F-4D97-AF65-F5344CB8AC3E}">
        <p14:creationId xmlns:p14="http://schemas.microsoft.com/office/powerpoint/2010/main" val="2177702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found 6 countries were the reported victims were largely kept within their country, with the largest population found in the Philippines. </a:t>
            </a:r>
          </a:p>
          <a:p>
            <a:endParaRPr lang="en-US" dirty="0"/>
          </a:p>
          <a:p>
            <a:endParaRPr lang="en-US" dirty="0"/>
          </a:p>
          <a:p>
            <a:r>
              <a:rPr lang="en-US" dirty="0"/>
              <a:t>With the exception of Cambodia, we do not have a lot of information about the type of work the victims were engaged in.</a:t>
            </a:r>
          </a:p>
        </p:txBody>
      </p:sp>
      <p:sp>
        <p:nvSpPr>
          <p:cNvPr id="4" name="Slide Number Placeholder 3"/>
          <p:cNvSpPr>
            <a:spLocks noGrp="1"/>
          </p:cNvSpPr>
          <p:nvPr>
            <p:ph type="sldNum" sz="quarter" idx="5"/>
          </p:nvPr>
        </p:nvSpPr>
        <p:spPr/>
        <p:txBody>
          <a:bodyPr/>
          <a:lstStyle/>
          <a:p>
            <a:fld id="{A4BEE6D7-1CB7-4EEE-8D46-68EBD2D905A5}" type="slidenum">
              <a:rPr lang="en-US" smtClean="0"/>
              <a:t>5</a:t>
            </a:fld>
            <a:endParaRPr lang="en-US"/>
          </a:p>
        </p:txBody>
      </p:sp>
    </p:spTree>
    <p:extLst>
      <p:ext uri="{BB962C8B-B14F-4D97-AF65-F5344CB8AC3E}">
        <p14:creationId xmlns:p14="http://schemas.microsoft.com/office/powerpoint/2010/main" val="5199797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found 17 countries who’s recovered victims reported a different country of origin than the one they were found in. </a:t>
            </a:r>
          </a:p>
          <a:p>
            <a:endParaRPr lang="en-US" dirty="0"/>
          </a:p>
          <a:p>
            <a:r>
              <a:rPr lang="en-US" dirty="0"/>
              <a:t>Interestingly, the USA led with the largest amount of imported victims as well as the highest percentage of those involved in the sex trade. </a:t>
            </a:r>
          </a:p>
          <a:p>
            <a:endParaRPr lang="en-US" dirty="0"/>
          </a:p>
          <a:p>
            <a:r>
              <a:rPr lang="en-US" dirty="0"/>
              <a:t>While other countries tended to engage in the forced labor trade to a greater extent. </a:t>
            </a:r>
          </a:p>
          <a:p>
            <a:endParaRPr lang="en-US" dirty="0"/>
          </a:p>
          <a:p>
            <a:endParaRPr lang="en-US" dirty="0"/>
          </a:p>
        </p:txBody>
      </p:sp>
      <p:sp>
        <p:nvSpPr>
          <p:cNvPr id="4" name="Slide Number Placeholder 3"/>
          <p:cNvSpPr>
            <a:spLocks noGrp="1"/>
          </p:cNvSpPr>
          <p:nvPr>
            <p:ph type="sldNum" sz="quarter" idx="5"/>
          </p:nvPr>
        </p:nvSpPr>
        <p:spPr/>
        <p:txBody>
          <a:bodyPr/>
          <a:lstStyle/>
          <a:p>
            <a:fld id="{A4BEE6D7-1CB7-4EEE-8D46-68EBD2D905A5}" type="slidenum">
              <a:rPr lang="en-US" smtClean="0"/>
              <a:t>6</a:t>
            </a:fld>
            <a:endParaRPr lang="en-US"/>
          </a:p>
        </p:txBody>
      </p:sp>
    </p:spTree>
    <p:extLst>
      <p:ext uri="{BB962C8B-B14F-4D97-AF65-F5344CB8AC3E}">
        <p14:creationId xmlns:p14="http://schemas.microsoft.com/office/powerpoint/2010/main" val="365427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16 counties were found in which the majority of victims claiming citizenship were found in other countries. Interestingly, these countries of export appear to focus their trafficking efforts on either forced labor or sex.</a:t>
            </a:r>
          </a:p>
          <a:p>
            <a:endParaRPr lang="en-US" dirty="0"/>
          </a:p>
          <a:p>
            <a:r>
              <a:rPr lang="en-US" dirty="0"/>
              <a:t>This data suggest that Trafficker’s are specialized into either Sex or of Labor exploitation.</a:t>
            </a:r>
          </a:p>
          <a:p>
            <a:endParaRPr lang="en-US" dirty="0"/>
          </a:p>
          <a:p>
            <a:endParaRPr lang="en-US" dirty="0"/>
          </a:p>
          <a:p>
            <a:r>
              <a:rPr lang="en-US" dirty="0"/>
              <a:t>Next, Ursula will discuss how victims are controlled and how this is reflected by the country of origin and type of trafficking</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A4BEE6D7-1CB7-4EEE-8D46-68EBD2D905A5}" type="slidenum">
              <a:rPr lang="en-US" smtClean="0"/>
              <a:t>7</a:t>
            </a:fld>
            <a:endParaRPr lang="en-US"/>
          </a:p>
        </p:txBody>
      </p:sp>
    </p:spTree>
    <p:extLst>
      <p:ext uri="{BB962C8B-B14F-4D97-AF65-F5344CB8AC3E}">
        <p14:creationId xmlns:p14="http://schemas.microsoft.com/office/powerpoint/2010/main" val="83610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Jon mentioned, the United States imported the highest number of human trafficking victims later identified in the hackathon data.</a:t>
            </a:r>
          </a:p>
          <a:p>
            <a:endParaRPr lang="en-US" dirty="0"/>
          </a:p>
          <a:p>
            <a:r>
              <a:rPr lang="en-US" dirty="0"/>
              <a:t>While this dominance may accurately reflect human trafficking rates in the United States compared to the rest of the world,</a:t>
            </a:r>
          </a:p>
          <a:p>
            <a:r>
              <a:rPr lang="en-US" dirty="0"/>
              <a:t>it is likely biased by the large number of victims identified by the US-based Polaris hotline that are included in the hackathon data.</a:t>
            </a:r>
          </a:p>
          <a:p>
            <a:endParaRPr lang="en-US" dirty="0"/>
          </a:p>
          <a:p>
            <a:r>
              <a:rPr lang="en-US" dirty="0"/>
              <a:t>Despite the difficult of interpreting these numbers in the context of global human trafficking rates, we believe that the examination of patterns based on country</a:t>
            </a:r>
          </a:p>
          <a:p>
            <a:r>
              <a:rPr lang="en-US" dirty="0"/>
              <a:t>of origin for those human trafficking victims identified in the United States may provide insight into how these individuals are being trafficked,</a:t>
            </a:r>
          </a:p>
          <a:p>
            <a:r>
              <a:rPr lang="en-US" dirty="0"/>
              <a:t>as well as the best practices for reaching and educating these individuals.</a:t>
            </a:r>
          </a:p>
          <a:p>
            <a:endParaRPr lang="en-US" dirty="0"/>
          </a:p>
          <a:p>
            <a:r>
              <a:rPr lang="en-US" dirty="0"/>
              <a:t>We first wanted to examine whether there were differences in the type of exploitation victims typically experienced based on country of origin.</a:t>
            </a:r>
          </a:p>
          <a:p>
            <a:endParaRPr lang="en-US" dirty="0"/>
          </a:p>
          <a:p>
            <a:r>
              <a:rPr lang="en-US" dirty="0"/>
              <a:t>As seen in the table, the type of exploitation experienced by a victim of human trafficking was extremely polarized by country of origin, such that every</a:t>
            </a:r>
          </a:p>
          <a:p>
            <a:r>
              <a:rPr lang="en-US" dirty="0"/>
              <a:t>country of origin representing only one type of exploitation.</a:t>
            </a:r>
          </a:p>
          <a:p>
            <a:endParaRPr lang="en-US" dirty="0"/>
          </a:p>
          <a:p>
            <a:r>
              <a:rPr lang="en-US" dirty="0"/>
              <a:t>We wanted to further examine these trends to determine if there were country of origin specific trends in the methods used to control victims of human trafficking.</a:t>
            </a:r>
          </a:p>
          <a:p>
            <a:endParaRPr lang="en-US" dirty="0"/>
          </a:p>
        </p:txBody>
      </p:sp>
      <p:sp>
        <p:nvSpPr>
          <p:cNvPr id="4" name="Slide Number Placeholder 3"/>
          <p:cNvSpPr>
            <a:spLocks noGrp="1"/>
          </p:cNvSpPr>
          <p:nvPr>
            <p:ph type="sldNum" sz="quarter" idx="5"/>
          </p:nvPr>
        </p:nvSpPr>
        <p:spPr/>
        <p:txBody>
          <a:bodyPr/>
          <a:lstStyle/>
          <a:p>
            <a:fld id="{31E85E1F-F0B5-4360-AE15-89BA7677B4B4}" type="slidenum">
              <a:rPr lang="en-US" smtClean="0"/>
              <a:t>8</a:t>
            </a:fld>
            <a:endParaRPr lang="en-US"/>
          </a:p>
        </p:txBody>
      </p:sp>
    </p:spTree>
    <p:extLst>
      <p:ext uri="{BB962C8B-B14F-4D97-AF65-F5344CB8AC3E}">
        <p14:creationId xmlns:p14="http://schemas.microsoft.com/office/powerpoint/2010/main" val="679479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first examined the means of control used for those individuals involved in labor exploitation originating from Mexico.</a:t>
            </a:r>
          </a:p>
          <a:p>
            <a:r>
              <a:rPr lang="en-US" dirty="0"/>
              <a:t>The values in the charts represent the total percentage of respondents that </a:t>
            </a:r>
            <a:r>
              <a:rPr lang="en-US" dirty="0" err="1"/>
              <a:t>reorted</a:t>
            </a:r>
            <a:r>
              <a:rPr lang="en-US" dirty="0"/>
              <a:t> a listed means of control.</a:t>
            </a:r>
          </a:p>
          <a:p>
            <a:r>
              <a:rPr lang="en-US" dirty="0"/>
              <a:t>Although for all countries examined a number of respondents did not specify a means of control,</a:t>
            </a:r>
          </a:p>
          <a:p>
            <a:r>
              <a:rPr lang="en-US" dirty="0"/>
              <a:t>this category was treated as missing data, and is not included in the charts.</a:t>
            </a:r>
          </a:p>
          <a:p>
            <a:endParaRPr lang="en-US" dirty="0"/>
          </a:p>
          <a:p>
            <a:r>
              <a:rPr lang="en-US" dirty="0"/>
              <a:t>Of the 444 individuals identified by the hotline the most commonly reported means of control,</a:t>
            </a:r>
          </a:p>
          <a:p>
            <a:r>
              <a:rPr lang="en-US" dirty="0"/>
              <a:t>affecting 295 individuals, approximately two-thirds of all cases,</a:t>
            </a:r>
          </a:p>
          <a:p>
            <a:r>
              <a:rPr lang="en-US" dirty="0"/>
              <a:t>was the threat of law enforcement.</a:t>
            </a:r>
          </a:p>
          <a:p>
            <a:r>
              <a:rPr lang="en-US" dirty="0"/>
              <a:t>While an additional 153 individuals reported that their traffickers withheld documents as a means of control.</a:t>
            </a:r>
          </a:p>
          <a:p>
            <a:endParaRPr lang="en-US" dirty="0"/>
          </a:p>
          <a:p>
            <a:r>
              <a:rPr lang="en-US" dirty="0"/>
              <a:t>Although speculative,</a:t>
            </a:r>
          </a:p>
          <a:p>
            <a:r>
              <a:rPr lang="en-US" dirty="0"/>
              <a:t>this data combined with the reported high rate of illegal immigration to the United States from Mexico,</a:t>
            </a:r>
          </a:p>
          <a:p>
            <a:r>
              <a:rPr lang="en-US" dirty="0"/>
              <a:t>suggests that these individuals are particularly susceptible to means of control related to illegal immigration status.</a:t>
            </a:r>
          </a:p>
        </p:txBody>
      </p:sp>
      <p:sp>
        <p:nvSpPr>
          <p:cNvPr id="4" name="Slide Number Placeholder 3"/>
          <p:cNvSpPr>
            <a:spLocks noGrp="1"/>
          </p:cNvSpPr>
          <p:nvPr>
            <p:ph type="sldNum" sz="quarter" idx="5"/>
          </p:nvPr>
        </p:nvSpPr>
        <p:spPr/>
        <p:txBody>
          <a:bodyPr/>
          <a:lstStyle/>
          <a:p>
            <a:fld id="{31E85E1F-F0B5-4360-AE15-89BA7677B4B4}" type="slidenum">
              <a:rPr lang="en-US" smtClean="0"/>
              <a:t>9</a:t>
            </a:fld>
            <a:endParaRPr lang="en-US"/>
          </a:p>
        </p:txBody>
      </p:sp>
    </p:spTree>
    <p:extLst>
      <p:ext uri="{BB962C8B-B14F-4D97-AF65-F5344CB8AC3E}">
        <p14:creationId xmlns:p14="http://schemas.microsoft.com/office/powerpoint/2010/main" val="1531082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Conversely, of the 46 individuals of </a:t>
            </a:r>
            <a:r>
              <a:rPr lang="en-US" dirty="0" err="1"/>
              <a:t>Fillipino</a:t>
            </a:r>
            <a:r>
              <a:rPr lang="en-US" dirty="0"/>
              <a:t> citizenship,</a:t>
            </a:r>
          </a:p>
          <a:p>
            <a:r>
              <a:rPr lang="en-US" dirty="0"/>
              <a:t>a group that also reported being exclusively involved in forced labor (rather than sexual exploit),</a:t>
            </a:r>
          </a:p>
          <a:p>
            <a:r>
              <a:rPr lang="en-US" dirty="0"/>
              <a:t>only 9 reported experiencing the threat of law enforcement, and 4 reported document withholding by their traffickers.</a:t>
            </a:r>
          </a:p>
          <a:p>
            <a:r>
              <a:rPr lang="en-US" dirty="0"/>
              <a:t>Instead, False Promises and Debt Bondage were the primary reported means of control for this group.</a:t>
            </a:r>
          </a:p>
          <a:p>
            <a:endParaRPr lang="en-US" dirty="0"/>
          </a:p>
        </p:txBody>
      </p:sp>
      <p:sp>
        <p:nvSpPr>
          <p:cNvPr id="4" name="Slide Number Placeholder 3"/>
          <p:cNvSpPr>
            <a:spLocks noGrp="1"/>
          </p:cNvSpPr>
          <p:nvPr>
            <p:ph type="sldNum" sz="quarter" idx="5"/>
          </p:nvPr>
        </p:nvSpPr>
        <p:spPr/>
        <p:txBody>
          <a:bodyPr/>
          <a:lstStyle/>
          <a:p>
            <a:fld id="{31E85E1F-F0B5-4360-AE15-89BA7677B4B4}" type="slidenum">
              <a:rPr lang="en-US" smtClean="0"/>
              <a:t>10</a:t>
            </a:fld>
            <a:endParaRPr lang="en-US"/>
          </a:p>
        </p:txBody>
      </p:sp>
    </p:spTree>
    <p:extLst>
      <p:ext uri="{BB962C8B-B14F-4D97-AF65-F5344CB8AC3E}">
        <p14:creationId xmlns:p14="http://schemas.microsoft.com/office/powerpoint/2010/main" val="16309634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similar examination of the means of control used for individuals originating from the United States and China,</a:t>
            </a:r>
          </a:p>
          <a:p>
            <a:r>
              <a:rPr lang="en-US" dirty="0"/>
              <a:t>the two largest contributors to sexual exploitation in the United States,</a:t>
            </a:r>
          </a:p>
          <a:p>
            <a:r>
              <a:rPr lang="en-US" dirty="0"/>
              <a:t>similarly suggests that country of origin may be informative about how individuals are victimized.</a:t>
            </a:r>
          </a:p>
          <a:p>
            <a:endParaRPr lang="en-US" dirty="0"/>
          </a:p>
        </p:txBody>
      </p:sp>
      <p:sp>
        <p:nvSpPr>
          <p:cNvPr id="4" name="Slide Number Placeholder 3"/>
          <p:cNvSpPr>
            <a:spLocks noGrp="1"/>
          </p:cNvSpPr>
          <p:nvPr>
            <p:ph type="sldNum" sz="quarter" idx="5"/>
          </p:nvPr>
        </p:nvSpPr>
        <p:spPr/>
        <p:txBody>
          <a:bodyPr/>
          <a:lstStyle/>
          <a:p>
            <a:fld id="{31E85E1F-F0B5-4360-AE15-89BA7677B4B4}" type="slidenum">
              <a:rPr lang="en-US" smtClean="0"/>
              <a:t>11</a:t>
            </a:fld>
            <a:endParaRPr lang="en-US"/>
          </a:p>
        </p:txBody>
      </p:sp>
    </p:spTree>
    <p:extLst>
      <p:ext uri="{BB962C8B-B14F-4D97-AF65-F5344CB8AC3E}">
        <p14:creationId xmlns:p14="http://schemas.microsoft.com/office/powerpoint/2010/main" val="1223199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both groups are frequently controlled by restriction of movement and threats, </a:t>
            </a:r>
          </a:p>
          <a:p>
            <a:r>
              <a:rPr lang="en-US" dirty="0"/>
              <a:t>those originating from the United States are largely controlled by abuse, both psychological and physical, and psychoactive substances.</a:t>
            </a:r>
          </a:p>
          <a:p>
            <a:endParaRPr lang="en-US" dirty="0"/>
          </a:p>
        </p:txBody>
      </p:sp>
      <p:sp>
        <p:nvSpPr>
          <p:cNvPr id="4" name="Slide Number Placeholder 3"/>
          <p:cNvSpPr>
            <a:spLocks noGrp="1"/>
          </p:cNvSpPr>
          <p:nvPr>
            <p:ph type="sldNum" sz="quarter" idx="5"/>
          </p:nvPr>
        </p:nvSpPr>
        <p:spPr/>
        <p:txBody>
          <a:bodyPr/>
          <a:lstStyle/>
          <a:p>
            <a:fld id="{31E85E1F-F0B5-4360-AE15-89BA7677B4B4}" type="slidenum">
              <a:rPr lang="en-US" smtClean="0"/>
              <a:t>12</a:t>
            </a:fld>
            <a:endParaRPr lang="en-US"/>
          </a:p>
        </p:txBody>
      </p:sp>
    </p:spTree>
    <p:extLst>
      <p:ext uri="{BB962C8B-B14F-4D97-AF65-F5344CB8AC3E}">
        <p14:creationId xmlns:p14="http://schemas.microsoft.com/office/powerpoint/2010/main" val="40488064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1536728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31020026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158584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26514501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9957587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40811618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23610333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3985617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56961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BAEC19-996B-45EB-A8AD-6428AC336979}" type="datetimeFigureOut">
              <a:rPr lang="en-US" smtClean="0"/>
              <a:t>4/10/2019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1396980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BAEC19-996B-45EB-A8AD-6428AC336979}" type="datetimeFigureOut">
              <a:rPr lang="en-US" smtClean="0"/>
              <a:t>4/10/2019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3133115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BAEC19-996B-45EB-A8AD-6428AC336979}" type="datetimeFigureOut">
              <a:rPr lang="en-US" smtClean="0"/>
              <a:t>4/10/2019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3918468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BAEC19-996B-45EB-A8AD-6428AC336979}" type="datetimeFigureOut">
              <a:rPr lang="en-US" smtClean="0"/>
              <a:t>4/10/2019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2241126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BAEC19-996B-45EB-A8AD-6428AC336979}" type="datetimeFigureOut">
              <a:rPr lang="en-US" smtClean="0"/>
              <a:t>4/10/2019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4153238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BBAEC19-996B-45EB-A8AD-6428AC336979}" type="datetimeFigureOut">
              <a:rPr lang="en-US" smtClean="0"/>
              <a:t>4/10/2019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66638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BAEC19-996B-45EB-A8AD-6428AC336979}" type="datetimeFigureOut">
              <a:rPr lang="en-US" smtClean="0"/>
              <a:t>4/10/2019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6612E4-7FEF-492D-BA02-A2A5BC92D2B8}" type="slidenum">
              <a:rPr lang="en-US" smtClean="0"/>
              <a:t>‹#›</a:t>
            </a:fld>
            <a:endParaRPr lang="en-US"/>
          </a:p>
        </p:txBody>
      </p:sp>
    </p:spTree>
    <p:extLst>
      <p:ext uri="{BB962C8B-B14F-4D97-AF65-F5344CB8AC3E}">
        <p14:creationId xmlns:p14="http://schemas.microsoft.com/office/powerpoint/2010/main" val="3776257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BBAEC19-996B-45EB-A8AD-6428AC336979}" type="datetimeFigureOut">
              <a:rPr lang="en-US" smtClean="0"/>
              <a:t>4/10/2019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E6612E4-7FEF-492D-BA02-A2A5BC92D2B8}" type="slidenum">
              <a:rPr lang="en-US" smtClean="0"/>
              <a:t>‹#›</a:t>
            </a:fld>
            <a:endParaRPr lang="en-US"/>
          </a:p>
        </p:txBody>
      </p:sp>
    </p:spTree>
    <p:extLst>
      <p:ext uri="{BB962C8B-B14F-4D97-AF65-F5344CB8AC3E}">
        <p14:creationId xmlns:p14="http://schemas.microsoft.com/office/powerpoint/2010/main" val="31057524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hyperlink" Target="https://app.powerbi.com/reports/743a5e0a-29fc-47ee-84f7-33a5a60d1ead/ReportSection?pbi_source=PowerPoint" TargetMode="External"/><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hyperlink" Target="https://app.powerbi.com/reports/f31ca4b2-87fc-48f2-9456-f81c0f1bfa22/ReportSection?pbi_source=PowerPoint" TargetMode="External"/><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hyperlink" Target="https://app.powerbi.com/reports/dc0565a8-75ac-4d59-a921-86fcbf420880/ReportSection?pbi_source=PowerPoint" TargetMode="External"/><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45BD9-B303-4CC9-BE75-88BFF989C727}"/>
              </a:ext>
            </a:extLst>
          </p:cNvPr>
          <p:cNvSpPr>
            <a:spLocks noGrp="1"/>
          </p:cNvSpPr>
          <p:nvPr>
            <p:ph type="ctrTitle"/>
          </p:nvPr>
        </p:nvSpPr>
        <p:spPr>
          <a:xfrm>
            <a:off x="1507067" y="1252742"/>
            <a:ext cx="7766936" cy="1646302"/>
          </a:xfrm>
        </p:spPr>
        <p:txBody>
          <a:bodyPr>
            <a:normAutofit fontScale="90000"/>
          </a:bodyPr>
          <a:lstStyle/>
          <a:p>
            <a:r>
              <a:rPr lang="en-US" dirty="0"/>
              <a:t>Human Trafficking:  Country Matters!</a:t>
            </a:r>
          </a:p>
        </p:txBody>
      </p:sp>
      <p:sp>
        <p:nvSpPr>
          <p:cNvPr id="3" name="Subtitle 2">
            <a:extLst>
              <a:ext uri="{FF2B5EF4-FFF2-40B4-BE49-F238E27FC236}">
                <a16:creationId xmlns:a16="http://schemas.microsoft.com/office/drawing/2014/main" id="{EB1F4FD9-EFD4-41EF-B0FF-9056BDC0468B}"/>
              </a:ext>
            </a:extLst>
          </p:cNvPr>
          <p:cNvSpPr>
            <a:spLocks noGrp="1"/>
          </p:cNvSpPr>
          <p:nvPr>
            <p:ph type="subTitle" idx="1"/>
          </p:nvPr>
        </p:nvSpPr>
        <p:spPr/>
        <p:txBody>
          <a:bodyPr>
            <a:normAutofit lnSpcReduction="10000"/>
          </a:bodyPr>
          <a:lstStyle/>
          <a:p>
            <a:r>
              <a:rPr lang="en-US" b="1" dirty="0"/>
              <a:t>Submission for:  </a:t>
            </a:r>
            <a:r>
              <a:rPr lang="en-US" dirty="0"/>
              <a:t>Hackathon for Hope 2019</a:t>
            </a:r>
          </a:p>
          <a:p>
            <a:endParaRPr lang="en-US" dirty="0"/>
          </a:p>
          <a:p>
            <a:r>
              <a:rPr lang="en-US" b="1" dirty="0"/>
              <a:t>Team Members:</a:t>
            </a:r>
            <a:r>
              <a:rPr lang="en-US" dirty="0"/>
              <a:t>	Jon Strunk, Ursula </a:t>
            </a:r>
            <a:r>
              <a:rPr lang="en-US" dirty="0" err="1"/>
              <a:t>Saelzler</a:t>
            </a:r>
            <a:r>
              <a:rPr lang="en-US" dirty="0"/>
              <a:t>, Heather Capell</a:t>
            </a:r>
          </a:p>
          <a:p>
            <a:endParaRPr lang="en-US" dirty="0"/>
          </a:p>
        </p:txBody>
      </p:sp>
      <p:pic>
        <p:nvPicPr>
          <p:cNvPr id="8" name="Audio 7">
            <a:hlinkClick r:id="" action="ppaction://media"/>
            <a:extLst>
              <a:ext uri="{FF2B5EF4-FFF2-40B4-BE49-F238E27FC236}">
                <a16:creationId xmlns:a16="http://schemas.microsoft.com/office/drawing/2014/main" id="{37EA2E1C-5A2F-4F85-9AF6-807A087282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83152117"/>
      </p:ext>
    </p:extLst>
  </p:cSld>
  <p:clrMapOvr>
    <a:masterClrMapping/>
  </p:clrMapOvr>
  <mc:AlternateContent xmlns:mc="http://schemas.openxmlformats.org/markup-compatibility/2006" xmlns:p14="http://schemas.microsoft.com/office/powerpoint/2010/main">
    <mc:Choice Requires="p14">
      <p:transition spd="slow" p14:dur="2000" advTm="15343"/>
    </mc:Choice>
    <mc:Fallback xmlns="">
      <p:transition spd="slow" advTm="15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D32BF9C-C160-43E2-8452-40C12B4CF788}"/>
              </a:ext>
            </a:extLst>
          </p:cNvPr>
          <p:cNvPicPr>
            <a:picLocks noChangeAspect="1"/>
          </p:cNvPicPr>
          <p:nvPr/>
        </p:nvPicPr>
        <p:blipFill>
          <a:blip r:embed="rId5"/>
          <a:stretch>
            <a:fillRect/>
          </a:stretch>
        </p:blipFill>
        <p:spPr>
          <a:xfrm>
            <a:off x="4429840" y="795553"/>
            <a:ext cx="6909945" cy="5133102"/>
          </a:xfrm>
          <a:prstGeom prst="rect">
            <a:avLst/>
          </a:prstGeom>
        </p:spPr>
      </p:pic>
      <p:pic>
        <p:nvPicPr>
          <p:cNvPr id="4" name="Picture 3">
            <a:extLst>
              <a:ext uri="{FF2B5EF4-FFF2-40B4-BE49-F238E27FC236}">
                <a16:creationId xmlns:a16="http://schemas.microsoft.com/office/drawing/2014/main" id="{94C8C349-8FE9-4F9F-B790-9B1B60C566D1}"/>
              </a:ext>
            </a:extLst>
          </p:cNvPr>
          <p:cNvPicPr>
            <a:picLocks noChangeAspect="1"/>
          </p:cNvPicPr>
          <p:nvPr/>
        </p:nvPicPr>
        <p:blipFill>
          <a:blip r:embed="rId6"/>
          <a:stretch>
            <a:fillRect/>
          </a:stretch>
        </p:blipFill>
        <p:spPr>
          <a:xfrm>
            <a:off x="226574" y="929345"/>
            <a:ext cx="3290349" cy="3511630"/>
          </a:xfrm>
          <a:prstGeom prst="rect">
            <a:avLst/>
          </a:prstGeom>
        </p:spPr>
      </p:pic>
      <p:sp>
        <p:nvSpPr>
          <p:cNvPr id="5" name="Oval 4">
            <a:extLst>
              <a:ext uri="{FF2B5EF4-FFF2-40B4-BE49-F238E27FC236}">
                <a16:creationId xmlns:a16="http://schemas.microsoft.com/office/drawing/2014/main" id="{6E813AE8-2309-488A-A89D-6C1946B6360A}"/>
              </a:ext>
            </a:extLst>
          </p:cNvPr>
          <p:cNvSpPr/>
          <p:nvPr/>
        </p:nvSpPr>
        <p:spPr>
          <a:xfrm>
            <a:off x="1810248" y="3055545"/>
            <a:ext cx="801859" cy="562707"/>
          </a:xfrm>
          <a:prstGeom prst="ellipse">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6D39FE9D-9649-4249-B3A9-B52B6C0276E9}"/>
              </a:ext>
            </a:extLst>
          </p:cNvPr>
          <p:cNvCxnSpPr>
            <a:cxnSpLocks/>
            <a:stCxn id="5" idx="6"/>
          </p:cNvCxnSpPr>
          <p:nvPr/>
        </p:nvCxnSpPr>
        <p:spPr>
          <a:xfrm flipV="1">
            <a:off x="2612107" y="795553"/>
            <a:ext cx="1931758" cy="2541346"/>
          </a:xfrm>
          <a:prstGeom prst="line">
            <a:avLst/>
          </a:prstGeom>
          <a:ln w="28575">
            <a:solidFill>
              <a:schemeClr val="accent1"/>
            </a:solidFill>
          </a:ln>
        </p:spPr>
        <p:style>
          <a:lnRef idx="1">
            <a:schemeClr val="accent2"/>
          </a:lnRef>
          <a:fillRef idx="0">
            <a:schemeClr val="accent2"/>
          </a:fillRef>
          <a:effectRef idx="0">
            <a:schemeClr val="accent2"/>
          </a:effectRef>
          <a:fontRef idx="minor">
            <a:schemeClr val="tx1"/>
          </a:fontRef>
        </p:style>
      </p:cxnSp>
      <p:cxnSp>
        <p:nvCxnSpPr>
          <p:cNvPr id="7" name="Straight Connector 6">
            <a:extLst>
              <a:ext uri="{FF2B5EF4-FFF2-40B4-BE49-F238E27FC236}">
                <a16:creationId xmlns:a16="http://schemas.microsoft.com/office/drawing/2014/main" id="{3680F0E0-AC74-4AAC-9447-D31A6DA916B9}"/>
              </a:ext>
            </a:extLst>
          </p:cNvPr>
          <p:cNvCxnSpPr>
            <a:cxnSpLocks/>
            <a:stCxn id="5" idx="6"/>
          </p:cNvCxnSpPr>
          <p:nvPr/>
        </p:nvCxnSpPr>
        <p:spPr>
          <a:xfrm>
            <a:off x="2612107" y="3336899"/>
            <a:ext cx="2086502" cy="2591756"/>
          </a:xfrm>
          <a:prstGeom prst="line">
            <a:avLst/>
          </a:prstGeom>
          <a:ln w="28575">
            <a:solidFill>
              <a:schemeClr val="accent1"/>
            </a:solidFill>
          </a:ln>
        </p:spPr>
        <p:style>
          <a:lnRef idx="1">
            <a:schemeClr val="accent2"/>
          </a:lnRef>
          <a:fillRef idx="0">
            <a:schemeClr val="accent2"/>
          </a:fillRef>
          <a:effectRef idx="0">
            <a:schemeClr val="accent2"/>
          </a:effectRef>
          <a:fontRef idx="minor">
            <a:schemeClr val="tx1"/>
          </a:fontRef>
        </p:style>
      </p:cxnSp>
      <p:sp>
        <p:nvSpPr>
          <p:cNvPr id="8" name="Oval 7">
            <a:extLst>
              <a:ext uri="{FF2B5EF4-FFF2-40B4-BE49-F238E27FC236}">
                <a16:creationId xmlns:a16="http://schemas.microsoft.com/office/drawing/2014/main" id="{DFF9D662-C674-43EB-9F3A-7005EFD69AEB}"/>
              </a:ext>
            </a:extLst>
          </p:cNvPr>
          <p:cNvSpPr/>
          <p:nvPr/>
        </p:nvSpPr>
        <p:spPr>
          <a:xfrm>
            <a:off x="8747131" y="2419882"/>
            <a:ext cx="649356" cy="119837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B422B1FC-2D73-4529-A13D-6EEB43F77C1D}"/>
              </a:ext>
            </a:extLst>
          </p:cNvPr>
          <p:cNvSpPr/>
          <p:nvPr/>
        </p:nvSpPr>
        <p:spPr>
          <a:xfrm>
            <a:off x="6929398" y="1828393"/>
            <a:ext cx="649356" cy="1789859"/>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Audio 14">
            <a:hlinkClick r:id="" action="ppaction://media"/>
            <a:extLst>
              <a:ext uri="{FF2B5EF4-FFF2-40B4-BE49-F238E27FC236}">
                <a16:creationId xmlns:a16="http://schemas.microsoft.com/office/drawing/2014/main" id="{E5114B65-8156-48DE-90E0-298B0DD8F74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10656414"/>
      </p:ext>
    </p:extLst>
  </p:cSld>
  <p:clrMapOvr>
    <a:masterClrMapping/>
  </p:clrMapOvr>
  <mc:AlternateContent xmlns:mc="http://schemas.openxmlformats.org/markup-compatibility/2006" xmlns:p14="http://schemas.microsoft.com/office/powerpoint/2010/main">
    <mc:Choice Requires="p14">
      <p:transition spd="slow" p14:dur="2000" advTm="23079"/>
    </mc:Choice>
    <mc:Fallback xmlns="">
      <p:transition spd="slow" advTm="23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B104F5-0CB5-49EE-8525-7CC64ED586BD}"/>
              </a:ext>
            </a:extLst>
          </p:cNvPr>
          <p:cNvPicPr>
            <a:picLocks noChangeAspect="1"/>
          </p:cNvPicPr>
          <p:nvPr/>
        </p:nvPicPr>
        <p:blipFill>
          <a:blip r:embed="rId5"/>
          <a:stretch>
            <a:fillRect/>
          </a:stretch>
        </p:blipFill>
        <p:spPr>
          <a:xfrm>
            <a:off x="3418449" y="815926"/>
            <a:ext cx="5126519" cy="5470048"/>
          </a:xfrm>
          <a:prstGeom prst="rect">
            <a:avLst/>
          </a:prstGeom>
        </p:spPr>
      </p:pic>
      <p:sp>
        <p:nvSpPr>
          <p:cNvPr id="3" name="Oval 2">
            <a:extLst>
              <a:ext uri="{FF2B5EF4-FFF2-40B4-BE49-F238E27FC236}">
                <a16:creationId xmlns:a16="http://schemas.microsoft.com/office/drawing/2014/main" id="{7D19A0D1-287B-4BAB-870B-4A8415C8CB5A}"/>
              </a:ext>
            </a:extLst>
          </p:cNvPr>
          <p:cNvSpPr/>
          <p:nvPr/>
        </p:nvSpPr>
        <p:spPr>
          <a:xfrm>
            <a:off x="7853239" y="1239997"/>
            <a:ext cx="801859" cy="562707"/>
          </a:xfrm>
          <a:prstGeom prst="ellipse">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2DC3F270-0529-44B9-9803-D058D92C289C}"/>
              </a:ext>
            </a:extLst>
          </p:cNvPr>
          <p:cNvSpPr/>
          <p:nvPr/>
        </p:nvSpPr>
        <p:spPr>
          <a:xfrm>
            <a:off x="7574943" y="4659058"/>
            <a:ext cx="1080155" cy="562707"/>
          </a:xfrm>
          <a:prstGeom prst="ellipse">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DF66C4F7-1111-4E30-A43A-2A37A9DB1AA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50530189"/>
      </p:ext>
    </p:extLst>
  </p:cSld>
  <p:clrMapOvr>
    <a:masterClrMapping/>
  </p:clrMapOvr>
  <mc:AlternateContent xmlns:mc="http://schemas.openxmlformats.org/markup-compatibility/2006" xmlns:p14="http://schemas.microsoft.com/office/powerpoint/2010/main">
    <mc:Choice Requires="p14">
      <p:transition spd="slow" p14:dur="2000" advTm="16234"/>
    </mc:Choice>
    <mc:Fallback xmlns="">
      <p:transition spd="slow" advTm="16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AE74B95-8D48-44BA-B67C-5D084FCB55D2}"/>
              </a:ext>
            </a:extLst>
          </p:cNvPr>
          <p:cNvPicPr>
            <a:picLocks noChangeAspect="1"/>
          </p:cNvPicPr>
          <p:nvPr/>
        </p:nvPicPr>
        <p:blipFill>
          <a:blip r:embed="rId5"/>
          <a:stretch>
            <a:fillRect/>
          </a:stretch>
        </p:blipFill>
        <p:spPr>
          <a:xfrm>
            <a:off x="215221" y="1067717"/>
            <a:ext cx="5657726" cy="4202882"/>
          </a:xfrm>
          <a:prstGeom prst="rect">
            <a:avLst/>
          </a:prstGeom>
        </p:spPr>
      </p:pic>
      <p:pic>
        <p:nvPicPr>
          <p:cNvPr id="8" name="Picture 7">
            <a:extLst>
              <a:ext uri="{FF2B5EF4-FFF2-40B4-BE49-F238E27FC236}">
                <a16:creationId xmlns:a16="http://schemas.microsoft.com/office/drawing/2014/main" id="{CF519113-84B7-47D1-8E03-9E3004A15A74}"/>
              </a:ext>
            </a:extLst>
          </p:cNvPr>
          <p:cNvPicPr>
            <a:picLocks noChangeAspect="1"/>
          </p:cNvPicPr>
          <p:nvPr/>
        </p:nvPicPr>
        <p:blipFill>
          <a:blip r:embed="rId6"/>
          <a:stretch>
            <a:fillRect/>
          </a:stretch>
        </p:blipFill>
        <p:spPr>
          <a:xfrm>
            <a:off x="6267326" y="1067717"/>
            <a:ext cx="5709453" cy="4241308"/>
          </a:xfrm>
          <a:prstGeom prst="rect">
            <a:avLst/>
          </a:prstGeom>
        </p:spPr>
      </p:pic>
      <p:sp>
        <p:nvSpPr>
          <p:cNvPr id="3" name="Oval 2">
            <a:extLst>
              <a:ext uri="{FF2B5EF4-FFF2-40B4-BE49-F238E27FC236}">
                <a16:creationId xmlns:a16="http://schemas.microsoft.com/office/drawing/2014/main" id="{1A912B06-C3DC-4F11-9910-C62A1D977857}"/>
              </a:ext>
            </a:extLst>
          </p:cNvPr>
          <p:cNvSpPr/>
          <p:nvPr/>
        </p:nvSpPr>
        <p:spPr>
          <a:xfrm>
            <a:off x="609600" y="1252839"/>
            <a:ext cx="1749288" cy="2378257"/>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994522FD-0019-4A65-A1E6-3FA7D15F02F7}"/>
              </a:ext>
            </a:extLst>
          </p:cNvPr>
          <p:cNvSpPr/>
          <p:nvPr/>
        </p:nvSpPr>
        <p:spPr>
          <a:xfrm>
            <a:off x="8373880" y="2357662"/>
            <a:ext cx="422031" cy="10228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E3AEDDF9-4D39-490C-A380-667C4B23398B}"/>
              </a:ext>
            </a:extLst>
          </p:cNvPr>
          <p:cNvSpPr/>
          <p:nvPr/>
        </p:nvSpPr>
        <p:spPr>
          <a:xfrm>
            <a:off x="10618967" y="2549819"/>
            <a:ext cx="963433" cy="830707"/>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FCCE8574-AE1F-4D3B-9D14-5CB6DADA31C3}"/>
              </a:ext>
            </a:extLst>
          </p:cNvPr>
          <p:cNvSpPr/>
          <p:nvPr/>
        </p:nvSpPr>
        <p:spPr>
          <a:xfrm>
            <a:off x="6665843" y="1293816"/>
            <a:ext cx="649357" cy="2086709"/>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Audio 10">
            <a:hlinkClick r:id="" action="ppaction://media"/>
            <a:extLst>
              <a:ext uri="{FF2B5EF4-FFF2-40B4-BE49-F238E27FC236}">
                <a16:creationId xmlns:a16="http://schemas.microsoft.com/office/drawing/2014/main" id="{772B789A-2FDE-42E0-A0B6-54580752A50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68343688"/>
      </p:ext>
    </p:extLst>
  </p:cSld>
  <p:clrMapOvr>
    <a:masterClrMapping/>
  </p:clrMapOvr>
  <mc:AlternateContent xmlns:mc="http://schemas.openxmlformats.org/markup-compatibility/2006" xmlns:p14="http://schemas.microsoft.com/office/powerpoint/2010/main">
    <mc:Choice Requires="p14">
      <p:transition spd="slow" p14:dur="2000" advTm="13900"/>
    </mc:Choice>
    <mc:Fallback xmlns="">
      <p:transition spd="slow" advTm="139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AE74B95-8D48-44BA-B67C-5D084FCB55D2}"/>
              </a:ext>
            </a:extLst>
          </p:cNvPr>
          <p:cNvPicPr>
            <a:picLocks noChangeAspect="1"/>
          </p:cNvPicPr>
          <p:nvPr/>
        </p:nvPicPr>
        <p:blipFill>
          <a:blip r:embed="rId5"/>
          <a:stretch>
            <a:fillRect/>
          </a:stretch>
        </p:blipFill>
        <p:spPr>
          <a:xfrm>
            <a:off x="215221" y="1067717"/>
            <a:ext cx="5657726" cy="4202882"/>
          </a:xfrm>
          <a:prstGeom prst="rect">
            <a:avLst/>
          </a:prstGeom>
        </p:spPr>
      </p:pic>
      <p:pic>
        <p:nvPicPr>
          <p:cNvPr id="8" name="Picture 7">
            <a:extLst>
              <a:ext uri="{FF2B5EF4-FFF2-40B4-BE49-F238E27FC236}">
                <a16:creationId xmlns:a16="http://schemas.microsoft.com/office/drawing/2014/main" id="{CF519113-84B7-47D1-8E03-9E3004A15A74}"/>
              </a:ext>
            </a:extLst>
          </p:cNvPr>
          <p:cNvPicPr>
            <a:picLocks noChangeAspect="1"/>
          </p:cNvPicPr>
          <p:nvPr/>
        </p:nvPicPr>
        <p:blipFill>
          <a:blip r:embed="rId6"/>
          <a:stretch>
            <a:fillRect/>
          </a:stretch>
        </p:blipFill>
        <p:spPr>
          <a:xfrm>
            <a:off x="6267326" y="1067717"/>
            <a:ext cx="5709453" cy="4241308"/>
          </a:xfrm>
          <a:prstGeom prst="rect">
            <a:avLst/>
          </a:prstGeom>
        </p:spPr>
      </p:pic>
      <p:sp>
        <p:nvSpPr>
          <p:cNvPr id="3" name="Oval 2">
            <a:extLst>
              <a:ext uri="{FF2B5EF4-FFF2-40B4-BE49-F238E27FC236}">
                <a16:creationId xmlns:a16="http://schemas.microsoft.com/office/drawing/2014/main" id="{1A912B06-C3DC-4F11-9910-C62A1D977857}"/>
              </a:ext>
            </a:extLst>
          </p:cNvPr>
          <p:cNvSpPr/>
          <p:nvPr/>
        </p:nvSpPr>
        <p:spPr>
          <a:xfrm>
            <a:off x="3392557" y="2487177"/>
            <a:ext cx="277948" cy="95599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FCCE8574-AE1F-4D3B-9D14-5CB6DADA31C3}"/>
              </a:ext>
            </a:extLst>
          </p:cNvPr>
          <p:cNvSpPr/>
          <p:nvPr/>
        </p:nvSpPr>
        <p:spPr>
          <a:xfrm>
            <a:off x="7726018" y="2199861"/>
            <a:ext cx="450574" cy="1180665"/>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6FC152E6-3896-48FB-A133-02B9A8D6548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64813148"/>
      </p:ext>
    </p:extLst>
  </p:cSld>
  <p:clrMapOvr>
    <a:masterClrMapping/>
  </p:clrMapOvr>
  <mc:AlternateContent xmlns:mc="http://schemas.openxmlformats.org/markup-compatibility/2006" xmlns:p14="http://schemas.microsoft.com/office/powerpoint/2010/main">
    <mc:Choice Requires="p14">
      <p:transition spd="slow" p14:dur="2000" advTm="45581"/>
    </mc:Choice>
    <mc:Fallback xmlns="">
      <p:transition spd="slow" advTm="45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14417E1-390C-483E-B544-6B713DFA2B2C}"/>
              </a:ext>
            </a:extLst>
          </p:cNvPr>
          <p:cNvPicPr>
            <a:picLocks noChangeAspect="1"/>
          </p:cNvPicPr>
          <p:nvPr/>
        </p:nvPicPr>
        <p:blipFill>
          <a:blip r:embed="rId5"/>
          <a:stretch>
            <a:fillRect/>
          </a:stretch>
        </p:blipFill>
        <p:spPr>
          <a:xfrm>
            <a:off x="5477462" y="1253619"/>
            <a:ext cx="4249896" cy="4027594"/>
          </a:xfrm>
          <a:prstGeom prst="rect">
            <a:avLst/>
          </a:prstGeom>
        </p:spPr>
      </p:pic>
      <p:pic>
        <p:nvPicPr>
          <p:cNvPr id="3" name="Picture 2">
            <a:extLst>
              <a:ext uri="{FF2B5EF4-FFF2-40B4-BE49-F238E27FC236}">
                <a16:creationId xmlns:a16="http://schemas.microsoft.com/office/drawing/2014/main" id="{ECD2A2C6-F7FB-48B6-BBB1-58744242CBBB}"/>
              </a:ext>
            </a:extLst>
          </p:cNvPr>
          <p:cNvPicPr>
            <a:picLocks noChangeAspect="1"/>
          </p:cNvPicPr>
          <p:nvPr/>
        </p:nvPicPr>
        <p:blipFill>
          <a:blip r:embed="rId6"/>
          <a:stretch>
            <a:fillRect/>
          </a:stretch>
        </p:blipFill>
        <p:spPr>
          <a:xfrm>
            <a:off x="787790" y="1207851"/>
            <a:ext cx="4210666" cy="4119130"/>
          </a:xfrm>
          <a:prstGeom prst="rect">
            <a:avLst/>
          </a:prstGeom>
        </p:spPr>
      </p:pic>
      <p:sp>
        <p:nvSpPr>
          <p:cNvPr id="4" name="Rectangle 3">
            <a:extLst>
              <a:ext uri="{FF2B5EF4-FFF2-40B4-BE49-F238E27FC236}">
                <a16:creationId xmlns:a16="http://schemas.microsoft.com/office/drawing/2014/main" id="{7C4AF235-8ABD-4CDE-B8D7-B519AB6325FD}"/>
              </a:ext>
            </a:extLst>
          </p:cNvPr>
          <p:cNvSpPr/>
          <p:nvPr/>
        </p:nvSpPr>
        <p:spPr>
          <a:xfrm>
            <a:off x="7237030" y="6184482"/>
            <a:ext cx="4695516" cy="369332"/>
          </a:xfrm>
          <a:prstGeom prst="rect">
            <a:avLst/>
          </a:prstGeom>
        </p:spPr>
        <p:txBody>
          <a:bodyPr wrap="none">
            <a:spAutoFit/>
          </a:bodyPr>
          <a:lstStyle/>
          <a:p>
            <a:r>
              <a:rPr lang="en-US" dirty="0"/>
              <a:t>https://humantraffickinghotline.org/states</a:t>
            </a:r>
          </a:p>
        </p:txBody>
      </p:sp>
      <p:pic>
        <p:nvPicPr>
          <p:cNvPr id="7" name="Audio 6">
            <a:hlinkClick r:id="" action="ppaction://media"/>
            <a:extLst>
              <a:ext uri="{FF2B5EF4-FFF2-40B4-BE49-F238E27FC236}">
                <a16:creationId xmlns:a16="http://schemas.microsoft.com/office/drawing/2014/main" id="{ACCBE7FF-09FB-4917-9507-D49BA11885C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62536367"/>
      </p:ext>
    </p:extLst>
  </p:cSld>
  <p:clrMapOvr>
    <a:masterClrMapping/>
  </p:clrMapOvr>
  <mc:AlternateContent xmlns:mc="http://schemas.openxmlformats.org/markup-compatibility/2006" xmlns:p14="http://schemas.microsoft.com/office/powerpoint/2010/main">
    <mc:Choice Requires="p14">
      <p:transition spd="slow" p14:dur="2000" advTm="28153"/>
    </mc:Choice>
    <mc:Fallback xmlns="">
      <p:transition spd="slow" advTm="28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1B7E8-DDFE-41AD-A221-F97F84EC9630}"/>
              </a:ext>
            </a:extLst>
          </p:cNvPr>
          <p:cNvSpPr>
            <a:spLocks noGrp="1"/>
          </p:cNvSpPr>
          <p:nvPr>
            <p:ph type="title"/>
          </p:nvPr>
        </p:nvSpPr>
        <p:spPr/>
        <p:txBody>
          <a:bodyPr/>
          <a:lstStyle/>
          <a:p>
            <a:r>
              <a:rPr lang="en-US" dirty="0"/>
              <a:t>Guidance for Prevention Campaigns</a:t>
            </a:r>
          </a:p>
        </p:txBody>
      </p:sp>
      <p:sp>
        <p:nvSpPr>
          <p:cNvPr id="3" name="Content Placeholder 2">
            <a:extLst>
              <a:ext uri="{FF2B5EF4-FFF2-40B4-BE49-F238E27FC236}">
                <a16:creationId xmlns:a16="http://schemas.microsoft.com/office/drawing/2014/main" id="{10B0B03F-E829-40F0-9D18-66358AF6961F}"/>
              </a:ext>
            </a:extLst>
          </p:cNvPr>
          <p:cNvSpPr>
            <a:spLocks noGrp="1"/>
          </p:cNvSpPr>
          <p:nvPr>
            <p:ph idx="1"/>
          </p:nvPr>
        </p:nvSpPr>
        <p:spPr>
          <a:xfrm>
            <a:off x="677334" y="1446163"/>
            <a:ext cx="8596668" cy="5055577"/>
          </a:xfrm>
        </p:spPr>
        <p:txBody>
          <a:bodyPr>
            <a:normAutofit/>
          </a:bodyPr>
          <a:lstStyle/>
          <a:p>
            <a:r>
              <a:rPr lang="en-US" dirty="0"/>
              <a:t>Human trafficking follows migration patterns closely   </a:t>
            </a:r>
          </a:p>
          <a:p>
            <a:pPr lvl="1"/>
            <a:r>
              <a:rPr lang="en-US" dirty="0"/>
              <a:t>ACTION:  continue to monitor areas of high migration, and target educational / preventive campaign at immigrant populations</a:t>
            </a:r>
            <a:br>
              <a:rPr lang="en-US" dirty="0"/>
            </a:br>
            <a:endParaRPr lang="en-US" dirty="0"/>
          </a:p>
          <a:p>
            <a:r>
              <a:rPr lang="en-US" dirty="0"/>
              <a:t>Countries tend to fall into one of three groups (trafficking exporter, importer, or remaining in-country), and often with a primary form of trafficking (labor vs. sex trafficking)  </a:t>
            </a:r>
          </a:p>
          <a:p>
            <a:pPr lvl="1"/>
            <a:r>
              <a:rPr lang="en-US" dirty="0"/>
              <a:t>ACTION:  preventive campaigns must focus on different topics (labor vs sex) and activities (importer vs exporter) depending on country</a:t>
            </a:r>
            <a:br>
              <a:rPr lang="en-US" dirty="0"/>
            </a:br>
            <a:endParaRPr lang="en-US" dirty="0"/>
          </a:p>
          <a:p>
            <a:r>
              <a:rPr lang="en-US" dirty="0"/>
              <a:t>Primary means of control differs, depending on country</a:t>
            </a:r>
          </a:p>
          <a:p>
            <a:pPr lvl="1"/>
            <a:r>
              <a:rPr lang="en-US" dirty="0"/>
              <a:t>ACTION:  preventive campaigns must address different means of control depending on country</a:t>
            </a:r>
          </a:p>
        </p:txBody>
      </p:sp>
      <p:pic>
        <p:nvPicPr>
          <p:cNvPr id="7" name="Audio 6">
            <a:hlinkClick r:id="" action="ppaction://media"/>
            <a:extLst>
              <a:ext uri="{FF2B5EF4-FFF2-40B4-BE49-F238E27FC236}">
                <a16:creationId xmlns:a16="http://schemas.microsoft.com/office/drawing/2014/main" id="{16AFBEDC-5A08-4BCD-84D3-7F7360E791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49872964"/>
      </p:ext>
    </p:extLst>
  </p:cSld>
  <p:clrMapOvr>
    <a:masterClrMapping/>
  </p:clrMapOvr>
  <mc:AlternateContent xmlns:mc="http://schemas.openxmlformats.org/markup-compatibility/2006" xmlns:p14="http://schemas.microsoft.com/office/powerpoint/2010/main">
    <mc:Choice Requires="p14">
      <p:transition spd="slow" p14:dur="2000" advTm="68307"/>
    </mc:Choice>
    <mc:Fallback xmlns="">
      <p:transition spd="slow" advTm="68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1B7E8-DDFE-41AD-A221-F97F84EC9630}"/>
              </a:ext>
            </a:extLst>
          </p:cNvPr>
          <p:cNvSpPr>
            <a:spLocks noGrp="1"/>
          </p:cNvSpPr>
          <p:nvPr>
            <p:ph type="title"/>
          </p:nvPr>
        </p:nvSpPr>
        <p:spPr/>
        <p:txBody>
          <a:bodyPr/>
          <a:lstStyle/>
          <a:p>
            <a:r>
              <a:rPr lang="en-US" dirty="0"/>
              <a:t>Questions We Explored</a:t>
            </a:r>
          </a:p>
        </p:txBody>
      </p:sp>
      <p:sp>
        <p:nvSpPr>
          <p:cNvPr id="3" name="Content Placeholder 2">
            <a:extLst>
              <a:ext uri="{FF2B5EF4-FFF2-40B4-BE49-F238E27FC236}">
                <a16:creationId xmlns:a16="http://schemas.microsoft.com/office/drawing/2014/main" id="{10B0B03F-E829-40F0-9D18-66358AF6961F}"/>
              </a:ext>
            </a:extLst>
          </p:cNvPr>
          <p:cNvSpPr>
            <a:spLocks noGrp="1"/>
          </p:cNvSpPr>
          <p:nvPr>
            <p:ph idx="1"/>
          </p:nvPr>
        </p:nvSpPr>
        <p:spPr>
          <a:xfrm>
            <a:off x="677334" y="1802423"/>
            <a:ext cx="8596668" cy="4598377"/>
          </a:xfrm>
        </p:spPr>
        <p:txBody>
          <a:bodyPr>
            <a:normAutofit/>
          </a:bodyPr>
          <a:lstStyle/>
          <a:p>
            <a:r>
              <a:rPr lang="en-US" dirty="0"/>
              <a:t>What are some drivers of Human Trafficking?</a:t>
            </a:r>
            <a:br>
              <a:rPr lang="en-US" dirty="0"/>
            </a:br>
            <a:endParaRPr lang="en-US" dirty="0"/>
          </a:p>
          <a:p>
            <a:r>
              <a:rPr lang="en-US" dirty="0"/>
              <a:t>What is the movement of Human Trafficking victims between countries?</a:t>
            </a:r>
            <a:br>
              <a:rPr lang="en-US" dirty="0"/>
            </a:br>
            <a:endParaRPr lang="en-US" dirty="0"/>
          </a:p>
          <a:p>
            <a:r>
              <a:rPr lang="en-US" dirty="0"/>
              <a:t>What is the breakdown of type of Human Trafficking by country?</a:t>
            </a:r>
            <a:br>
              <a:rPr lang="en-US" dirty="0"/>
            </a:br>
            <a:endParaRPr lang="en-US" dirty="0"/>
          </a:p>
          <a:p>
            <a:r>
              <a:rPr lang="en-US" dirty="0"/>
              <a:t>What is the breakdown of means of control by country?</a:t>
            </a:r>
            <a:br>
              <a:rPr lang="en-US" dirty="0"/>
            </a:br>
            <a:endParaRPr lang="en-US" dirty="0"/>
          </a:p>
          <a:p>
            <a:r>
              <a:rPr lang="en-US" dirty="0"/>
              <a:t>How can we use this information to maximize the effectiveness of Human Trafficking prevention and awareness campaigns?</a:t>
            </a:r>
            <a:br>
              <a:rPr lang="en-US" dirty="0"/>
            </a:br>
            <a:br>
              <a:rPr lang="en-US" dirty="0"/>
            </a:br>
            <a:br>
              <a:rPr lang="en-US" dirty="0"/>
            </a:br>
            <a:endParaRPr lang="en-US" dirty="0"/>
          </a:p>
        </p:txBody>
      </p:sp>
      <p:sp>
        <p:nvSpPr>
          <p:cNvPr id="4" name="Rectangle 3">
            <a:extLst>
              <a:ext uri="{FF2B5EF4-FFF2-40B4-BE49-F238E27FC236}">
                <a16:creationId xmlns:a16="http://schemas.microsoft.com/office/drawing/2014/main" id="{FEEA95CF-F200-4CB2-96B9-47FA5DEA548E}"/>
              </a:ext>
            </a:extLst>
          </p:cNvPr>
          <p:cNvSpPr/>
          <p:nvPr/>
        </p:nvSpPr>
        <p:spPr>
          <a:xfrm>
            <a:off x="677334" y="4308231"/>
            <a:ext cx="8596668" cy="1081454"/>
          </a:xfrm>
          <a:prstGeom prst="rect">
            <a:avLst/>
          </a:prstGeom>
          <a:noFill/>
          <a:ln w="57150">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udio 6">
            <a:hlinkClick r:id="" action="ppaction://media"/>
            <a:extLst>
              <a:ext uri="{FF2B5EF4-FFF2-40B4-BE49-F238E27FC236}">
                <a16:creationId xmlns:a16="http://schemas.microsoft.com/office/drawing/2014/main" id="{0BDACB62-667A-491D-8874-BDD34C99DE1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44604402"/>
      </p:ext>
    </p:extLst>
  </p:cSld>
  <p:clrMapOvr>
    <a:masterClrMapping/>
  </p:clrMapOvr>
  <mc:AlternateContent xmlns:mc="http://schemas.openxmlformats.org/markup-compatibility/2006" xmlns:p14="http://schemas.microsoft.com/office/powerpoint/2010/main">
    <mc:Choice Requires="p14">
      <p:transition spd="slow" p14:dur="2000" advTm="39640"/>
    </mc:Choice>
    <mc:Fallback xmlns="">
      <p:transition spd="slow" advTm="39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piece of paper&#10;&#10;Description generated with high confidence">
            <a:extLst>
              <a:ext uri="{FF2B5EF4-FFF2-40B4-BE49-F238E27FC236}">
                <a16:creationId xmlns:a16="http://schemas.microsoft.com/office/drawing/2014/main" id="{1082FE38-F7F7-4492-9961-9D15F42AD03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4667" y="908779"/>
            <a:ext cx="10040322" cy="4918061"/>
          </a:xfrm>
          <a:prstGeom prst="rect">
            <a:avLst/>
          </a:prstGeom>
        </p:spPr>
      </p:pic>
      <p:pic>
        <p:nvPicPr>
          <p:cNvPr id="26" name="Audio 25">
            <a:hlinkClick r:id="" action="ppaction://media"/>
            <a:extLst>
              <a:ext uri="{FF2B5EF4-FFF2-40B4-BE49-F238E27FC236}">
                <a16:creationId xmlns:a16="http://schemas.microsoft.com/office/drawing/2014/main" id="{7E5B9153-5C1A-4777-A3DA-D8802A8F68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43651626"/>
      </p:ext>
    </p:extLst>
  </p:cSld>
  <p:clrMapOvr>
    <a:masterClrMapping/>
  </p:clrMapOvr>
  <mc:AlternateContent xmlns:mc="http://schemas.openxmlformats.org/markup-compatibility/2006" xmlns:p14="http://schemas.microsoft.com/office/powerpoint/2010/main">
    <mc:Choice Requires="p14">
      <p:transition spd="slow" p14:dur="2000" advTm="136843"/>
    </mc:Choice>
    <mc:Fallback xmlns="">
      <p:transition spd="slow" advTm="136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5829E72-85E0-4DBA-BC41-C000325AE563}"/>
              </a:ext>
            </a:extLst>
          </p:cNvPr>
          <p:cNvSpPr>
            <a:spLocks noGrp="1"/>
          </p:cNvSpPr>
          <p:nvPr>
            <p:ph type="title"/>
          </p:nvPr>
        </p:nvSpPr>
        <p:spPr/>
        <p:txBody>
          <a:bodyPr/>
          <a:lstStyle/>
          <a:p>
            <a:r>
              <a:rPr lang="en-US" dirty="0"/>
              <a:t>Categorization of Trafficking Movements</a:t>
            </a:r>
          </a:p>
        </p:txBody>
      </p:sp>
      <p:sp>
        <p:nvSpPr>
          <p:cNvPr id="7" name="Content Placeholder 6">
            <a:extLst>
              <a:ext uri="{FF2B5EF4-FFF2-40B4-BE49-F238E27FC236}">
                <a16:creationId xmlns:a16="http://schemas.microsoft.com/office/drawing/2014/main" id="{61ED169F-A904-4213-8BFF-8B32CACE5689}"/>
              </a:ext>
            </a:extLst>
          </p:cNvPr>
          <p:cNvSpPr>
            <a:spLocks noGrp="1"/>
          </p:cNvSpPr>
          <p:nvPr>
            <p:ph idx="1"/>
          </p:nvPr>
        </p:nvSpPr>
        <p:spPr/>
        <p:txBody>
          <a:bodyPr>
            <a:normAutofit/>
          </a:bodyPr>
          <a:lstStyle/>
          <a:p>
            <a:r>
              <a:rPr lang="en-US" sz="3200" dirty="0"/>
              <a:t>Countries where victims remained</a:t>
            </a:r>
          </a:p>
          <a:p>
            <a:endParaRPr lang="en-US" sz="3200" dirty="0"/>
          </a:p>
          <a:p>
            <a:r>
              <a:rPr lang="en-US" sz="3200" dirty="0"/>
              <a:t>Countries where victims were imported</a:t>
            </a:r>
          </a:p>
          <a:p>
            <a:endParaRPr lang="en-US" sz="3200" dirty="0"/>
          </a:p>
          <a:p>
            <a:r>
              <a:rPr lang="en-US" sz="3200" dirty="0"/>
              <a:t>Countries where victims were exported</a:t>
            </a:r>
          </a:p>
        </p:txBody>
      </p:sp>
      <p:pic>
        <p:nvPicPr>
          <p:cNvPr id="11" name="Audio 10">
            <a:hlinkClick r:id="" action="ppaction://media"/>
            <a:extLst>
              <a:ext uri="{FF2B5EF4-FFF2-40B4-BE49-F238E27FC236}">
                <a16:creationId xmlns:a16="http://schemas.microsoft.com/office/drawing/2014/main" id="{A3225974-AD6D-4B42-8124-0BBF13D46D7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049532454"/>
      </p:ext>
    </p:extLst>
  </p:cSld>
  <p:clrMapOvr>
    <a:masterClrMapping/>
  </p:clrMapOvr>
  <mc:AlternateContent xmlns:mc="http://schemas.openxmlformats.org/markup-compatibility/2006" xmlns:p14="http://schemas.microsoft.com/office/powerpoint/2010/main">
    <mc:Choice Requires="p14">
      <p:transition spd="slow" p14:dur="2000" advTm="73520"/>
    </mc:Choice>
    <mc:Fallback xmlns="">
      <p:transition spd="slow" advTm="735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5"/>
          </p:cNvPr>
          <p:cNvPicPr>
            <a:picLocks noChangeAspect="1"/>
          </p:cNvPicPr>
          <p:nvPr/>
        </p:nvPicPr>
        <p:blipFill rotWithShape="1">
          <a:blip r:embed="rId6"/>
          <a:srcRect l="-20" t="2963" r="32940" b="48148"/>
          <a:stretch/>
        </p:blipFill>
        <p:spPr>
          <a:xfrm>
            <a:off x="314036" y="1024815"/>
            <a:ext cx="11563927" cy="4808369"/>
          </a:xfrm>
          <a:prstGeom prst="rect">
            <a:avLst/>
          </a:prstGeom>
          <a:noFill/>
        </p:spPr>
      </p:pic>
      <p:pic>
        <p:nvPicPr>
          <p:cNvPr id="2" name="Audio 1">
            <a:hlinkClick r:id="" action="ppaction://media"/>
            <a:extLst>
              <a:ext uri="{FF2B5EF4-FFF2-40B4-BE49-F238E27FC236}">
                <a16:creationId xmlns:a16="http://schemas.microsoft.com/office/drawing/2014/main" id="{E3D4873C-1207-4262-B8FB-358E36D5309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027"/>
    </mc:Choice>
    <mc:Fallback xmlns="">
      <p:transition spd="slow" advTm="35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5"/>
          </p:cNvPr>
          <p:cNvPicPr>
            <a:picLocks noChangeAspect="1"/>
          </p:cNvPicPr>
          <p:nvPr/>
        </p:nvPicPr>
        <p:blipFill rotWithShape="1">
          <a:blip r:embed="rId6"/>
          <a:srcRect r="10657" b="35757"/>
          <a:stretch/>
        </p:blipFill>
        <p:spPr>
          <a:xfrm>
            <a:off x="84535" y="962891"/>
            <a:ext cx="12022929" cy="4932218"/>
          </a:xfrm>
          <a:prstGeom prst="rect">
            <a:avLst/>
          </a:prstGeom>
          <a:noFill/>
        </p:spPr>
      </p:pic>
      <p:pic>
        <p:nvPicPr>
          <p:cNvPr id="2" name="Audio 1">
            <a:hlinkClick r:id="" action="ppaction://media"/>
            <a:extLst>
              <a:ext uri="{FF2B5EF4-FFF2-40B4-BE49-F238E27FC236}">
                <a16:creationId xmlns:a16="http://schemas.microsoft.com/office/drawing/2014/main" id="{2F691F8A-72FC-437A-87AD-80BFDD62199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4636"/>
    </mc:Choice>
    <mc:Fallback xmlns="">
      <p:transition spd="slow" advTm="44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a:hlinkClick r:id="rId5"/>
            <a:extLst>
              <a:ext uri="{FF2B5EF4-FFF2-40B4-BE49-F238E27FC236}">
                <a16:creationId xmlns:a16="http://schemas.microsoft.com/office/drawing/2014/main" id="{C1021328-D59B-4DE8-A7D2-E8D221F621D1}"/>
              </a:ext>
            </a:extLst>
          </p:cNvPr>
          <p:cNvPicPr>
            <a:picLocks noChangeAspect="1"/>
          </p:cNvPicPr>
          <p:nvPr/>
        </p:nvPicPr>
        <p:blipFill rotWithShape="1">
          <a:blip r:embed="rId6"/>
          <a:srcRect r="17988" b="41695"/>
          <a:stretch/>
        </p:blipFill>
        <p:spPr>
          <a:xfrm>
            <a:off x="39694" y="972518"/>
            <a:ext cx="12112612" cy="4912963"/>
          </a:xfrm>
          <a:prstGeom prst="rect">
            <a:avLst/>
          </a:prstGeom>
          <a:noFill/>
        </p:spPr>
      </p:pic>
      <p:pic>
        <p:nvPicPr>
          <p:cNvPr id="2" name="Audio 1">
            <a:hlinkClick r:id="" action="ppaction://media"/>
            <a:extLst>
              <a:ext uri="{FF2B5EF4-FFF2-40B4-BE49-F238E27FC236}">
                <a16:creationId xmlns:a16="http://schemas.microsoft.com/office/drawing/2014/main" id="{3040C4D9-AA7C-4B68-AB43-CC831735C61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9603"/>
    </mc:Choice>
    <mc:Fallback xmlns="">
      <p:transition spd="slow" advTm="39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B104F5-0CB5-49EE-8525-7CC64ED586BD}"/>
              </a:ext>
            </a:extLst>
          </p:cNvPr>
          <p:cNvPicPr>
            <a:picLocks noChangeAspect="1"/>
          </p:cNvPicPr>
          <p:nvPr/>
        </p:nvPicPr>
        <p:blipFill>
          <a:blip r:embed="rId5"/>
          <a:stretch>
            <a:fillRect/>
          </a:stretch>
        </p:blipFill>
        <p:spPr>
          <a:xfrm>
            <a:off x="3418449" y="815926"/>
            <a:ext cx="5126519" cy="5470048"/>
          </a:xfrm>
          <a:prstGeom prst="rect">
            <a:avLst/>
          </a:prstGeom>
        </p:spPr>
      </p:pic>
      <p:pic>
        <p:nvPicPr>
          <p:cNvPr id="7" name="Audio 6">
            <a:hlinkClick r:id="" action="ppaction://media"/>
            <a:extLst>
              <a:ext uri="{FF2B5EF4-FFF2-40B4-BE49-F238E27FC236}">
                <a16:creationId xmlns:a16="http://schemas.microsoft.com/office/drawing/2014/main" id="{D84568A6-9FA7-4D13-AD8C-89861CF1A23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29506287"/>
      </p:ext>
    </p:extLst>
  </p:cSld>
  <p:clrMapOvr>
    <a:masterClrMapping/>
  </p:clrMapOvr>
  <mc:AlternateContent xmlns:mc="http://schemas.openxmlformats.org/markup-compatibility/2006" xmlns:p14="http://schemas.microsoft.com/office/powerpoint/2010/main">
    <mc:Choice Requires="p14">
      <p:transition spd="slow" p14:dur="2000" advTm="69233"/>
    </mc:Choice>
    <mc:Fallback xmlns="">
      <p:transition spd="slow" advTm="69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805D392-FD3A-472D-999F-AD64344989B3}"/>
              </a:ext>
            </a:extLst>
          </p:cNvPr>
          <p:cNvPicPr>
            <a:picLocks noChangeAspect="1"/>
          </p:cNvPicPr>
          <p:nvPr/>
        </p:nvPicPr>
        <p:blipFill>
          <a:blip r:embed="rId5"/>
          <a:stretch>
            <a:fillRect/>
          </a:stretch>
        </p:blipFill>
        <p:spPr>
          <a:xfrm>
            <a:off x="4326909" y="602565"/>
            <a:ext cx="7316501" cy="5435115"/>
          </a:xfrm>
          <a:prstGeom prst="rect">
            <a:avLst/>
          </a:prstGeom>
        </p:spPr>
      </p:pic>
      <p:pic>
        <p:nvPicPr>
          <p:cNvPr id="2" name="Picture 1">
            <a:extLst>
              <a:ext uri="{FF2B5EF4-FFF2-40B4-BE49-F238E27FC236}">
                <a16:creationId xmlns:a16="http://schemas.microsoft.com/office/drawing/2014/main" id="{F9E75DE4-8F2C-48CF-B36D-C355840A395F}"/>
              </a:ext>
            </a:extLst>
          </p:cNvPr>
          <p:cNvPicPr>
            <a:picLocks noChangeAspect="1"/>
          </p:cNvPicPr>
          <p:nvPr/>
        </p:nvPicPr>
        <p:blipFill>
          <a:blip r:embed="rId6"/>
          <a:stretch>
            <a:fillRect/>
          </a:stretch>
        </p:blipFill>
        <p:spPr>
          <a:xfrm>
            <a:off x="226574" y="929344"/>
            <a:ext cx="3546421" cy="3784923"/>
          </a:xfrm>
          <a:prstGeom prst="rect">
            <a:avLst/>
          </a:prstGeom>
        </p:spPr>
      </p:pic>
      <p:sp>
        <p:nvSpPr>
          <p:cNvPr id="4" name="Oval 3">
            <a:extLst>
              <a:ext uri="{FF2B5EF4-FFF2-40B4-BE49-F238E27FC236}">
                <a16:creationId xmlns:a16="http://schemas.microsoft.com/office/drawing/2014/main" id="{FD5C0711-B90C-42AA-8FAF-512F4C0F7356}"/>
              </a:ext>
            </a:extLst>
          </p:cNvPr>
          <p:cNvSpPr/>
          <p:nvPr/>
        </p:nvSpPr>
        <p:spPr>
          <a:xfrm>
            <a:off x="1902435" y="2866293"/>
            <a:ext cx="801859" cy="562707"/>
          </a:xfrm>
          <a:prstGeom prst="ellipse">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B7509040-B029-432A-B943-965B6998C58D}"/>
              </a:ext>
            </a:extLst>
          </p:cNvPr>
          <p:cNvCxnSpPr>
            <a:cxnSpLocks/>
            <a:stCxn id="4" idx="6"/>
          </p:cNvCxnSpPr>
          <p:nvPr/>
        </p:nvCxnSpPr>
        <p:spPr>
          <a:xfrm flipV="1">
            <a:off x="2704294" y="579706"/>
            <a:ext cx="1618355" cy="2567941"/>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6" name="Straight Connector 5">
            <a:extLst>
              <a:ext uri="{FF2B5EF4-FFF2-40B4-BE49-F238E27FC236}">
                <a16:creationId xmlns:a16="http://schemas.microsoft.com/office/drawing/2014/main" id="{8CB88195-2DF4-4F4C-A085-019FFB809D6A}"/>
              </a:ext>
            </a:extLst>
          </p:cNvPr>
          <p:cNvCxnSpPr>
            <a:cxnSpLocks/>
            <a:stCxn id="4" idx="6"/>
          </p:cNvCxnSpPr>
          <p:nvPr/>
        </p:nvCxnSpPr>
        <p:spPr>
          <a:xfrm>
            <a:off x="2704294" y="3147647"/>
            <a:ext cx="1809635" cy="2890033"/>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7" name="Oval 6">
            <a:extLst>
              <a:ext uri="{FF2B5EF4-FFF2-40B4-BE49-F238E27FC236}">
                <a16:creationId xmlns:a16="http://schemas.microsoft.com/office/drawing/2014/main" id="{4E705291-1BA2-416A-8336-D027301D04CB}"/>
              </a:ext>
            </a:extLst>
          </p:cNvPr>
          <p:cNvSpPr/>
          <p:nvPr/>
        </p:nvSpPr>
        <p:spPr>
          <a:xfrm>
            <a:off x="4929809" y="929344"/>
            <a:ext cx="649356" cy="2623930"/>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7FE77E0-0BF9-41E8-85D9-876456C9BD7F}"/>
              </a:ext>
            </a:extLst>
          </p:cNvPr>
          <p:cNvSpPr/>
          <p:nvPr/>
        </p:nvSpPr>
        <p:spPr>
          <a:xfrm>
            <a:off x="7787393" y="1763415"/>
            <a:ext cx="649356" cy="1789859"/>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udio 11">
            <a:hlinkClick r:id="" action="ppaction://media"/>
            <a:extLst>
              <a:ext uri="{FF2B5EF4-FFF2-40B4-BE49-F238E27FC236}">
                <a16:creationId xmlns:a16="http://schemas.microsoft.com/office/drawing/2014/main" id="{CED93A00-FCE5-471F-9057-AAECDE5EEC2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9983817"/>
      </p:ext>
    </p:extLst>
  </p:cSld>
  <p:clrMapOvr>
    <a:masterClrMapping/>
  </p:clrMapOvr>
  <mc:AlternateContent xmlns:mc="http://schemas.openxmlformats.org/markup-compatibility/2006" xmlns:p14="http://schemas.microsoft.com/office/powerpoint/2010/main">
    <mc:Choice Requires="p14">
      <p:transition spd="slow" p14:dur="2000" advTm="56073"/>
    </mc:Choice>
    <mc:Fallback xmlns="">
      <p:transition spd="slow" advTm="56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7.2|4|4.8"/>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52</TotalTime>
  <Words>1469</Words>
  <Application>Microsoft Office PowerPoint</Application>
  <PresentationFormat>Widescreen</PresentationFormat>
  <Paragraphs>134</Paragraphs>
  <Slides>15</Slides>
  <Notes>12</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Trebuchet MS</vt:lpstr>
      <vt:lpstr>Wingdings 3</vt:lpstr>
      <vt:lpstr>Facet</vt:lpstr>
      <vt:lpstr>Human Trafficking:  Country Matters!</vt:lpstr>
      <vt:lpstr>Questions We Explored</vt:lpstr>
      <vt:lpstr>PowerPoint Presentation</vt:lpstr>
      <vt:lpstr>Categorization of Trafficking Movements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Guidance for Prevention Campaigns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Trafficking:  Country Matters!</dc:title>
  <dc:creator>Jon S</dc:creator>
  <cp:lastModifiedBy>Jon S</cp:lastModifiedBy>
  <cp:revision>4</cp:revision>
  <dcterms:created xsi:type="dcterms:W3CDTF">2019-04-11T01:40:36Z</dcterms:created>
  <dcterms:modified xsi:type="dcterms:W3CDTF">2019-04-11T02:32:58Z</dcterms:modified>
</cp:coreProperties>
</file>

<file path=docProps/thumbnail.jpeg>
</file>